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4489D"/>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76BAC-121B-41B9-ADC9-D218201CDDC1}" v="7" dt="2022-09-14T16:33:21.117"/>
    <p1510:client id="{40CB4D9F-6CCD-4E19-9990-710BBE9C985C}" v="6" dt="2022-09-14T16:33:01.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p:scale>
          <a:sx n="100" d="100"/>
          <a:sy n="100" d="100"/>
        </p:scale>
        <p:origin x="1020" y="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4/24/2023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907941"/>
          </a:xfrm>
          <a:prstGeom prst="rect">
            <a:avLst/>
          </a:prstGeom>
          <a:solidFill>
            <a:srgbClr val="64489D"/>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Arts, Audio/Video Technology, and Communications Career Cluster</a:t>
            </a:r>
            <a:endParaRPr lang="en-US" sz="1600" b="1" dirty="0">
              <a:solidFill>
                <a:schemeClr val="bg1"/>
              </a:solidFill>
              <a:ea typeface="Open Sans" panose="020B0606030504020204" pitchFamily="34" charset="0"/>
              <a:cs typeface="Open Sans" panose="020B0606030504020204" pitchFamily="34" charset="0"/>
            </a:endParaRPr>
          </a:p>
          <a:p>
            <a:pPr algn="ctr"/>
            <a:r>
              <a:rPr lang="en-US" sz="800" dirty="0">
                <a:solidFill>
                  <a:schemeClr val="bg1"/>
                </a:solidFill>
                <a:ea typeface="Calibri"/>
                <a:cs typeface="Calibri"/>
              </a:rPr>
              <a:t>The Arts, A/V Technology and Communications (AAVTC) Career Cluster focuses on careers in designing, producing, exhibiting, performing, writing, and publishing multimedia content including visual and performing arts and design, journalism, and entertainment services. Careers in the AAVTC career cluster require a creative aptitude, a strong background in computer and technology applications, a strong academic foundation, and a proficiency in oral and written communication.</a:t>
            </a: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88169"/>
            <a:ext cx="3703507" cy="578861"/>
          </a:xfrm>
          <a:solidFill>
            <a:srgbClr val="64489D"/>
          </a:solidFill>
        </p:spPr>
        <p:txBody>
          <a:bodyPr anchor="ctr">
            <a:normAutofit fontScale="90000"/>
          </a:bodyPr>
          <a:lstStyle/>
          <a:p>
            <a:r>
              <a:rPr lang="en-US" sz="1400" b="1" dirty="0">
                <a:solidFill>
                  <a:srgbClr val="FFFFFF"/>
                </a:solidFill>
                <a:latin typeface="Calibri"/>
                <a:ea typeface="Open Sans"/>
                <a:cs typeface="Open Sans"/>
              </a:rPr>
              <a:t>Graphic Design &amp; Multimedia Arts </a:t>
            </a:r>
            <a:br>
              <a:rPr lang="en-US" sz="1400" b="1" dirty="0">
                <a:solidFill>
                  <a:srgbClr val="FFFFFF"/>
                </a:solidFill>
                <a:latin typeface="Calibri"/>
                <a:ea typeface="Open Sans"/>
                <a:cs typeface="Open Sans"/>
              </a:rPr>
            </a:br>
            <a:r>
              <a:rPr lang="en-US" sz="1400" b="1" dirty="0">
                <a:solidFill>
                  <a:srgbClr val="FFFFFF"/>
                </a:solidFill>
                <a:latin typeface="Calibri"/>
                <a:ea typeface="Open Sans"/>
                <a:cs typeface="Open Sans"/>
              </a:rPr>
              <a:t>(Fashion Design)</a:t>
            </a:r>
            <a:endParaRPr lang="en-US" dirty="0">
              <a:effectLst/>
            </a:endParaRPr>
          </a:p>
          <a:p>
            <a:pPr rtl="0" eaLnBrk="1" latinLnBrk="0" hangingPunct="1"/>
            <a:r>
              <a:rPr lang="en-US" sz="1400" i="1" kern="1200" dirty="0">
                <a:solidFill>
                  <a:srgbClr val="FFFFFF"/>
                </a:solidFill>
                <a:effectLst/>
                <a:latin typeface="Calibri" panose="020F0502020204030204" pitchFamily="34" charset="0"/>
                <a:ea typeface="Open Sans" panose="020B0606030504020204" pitchFamily="34" charset="0"/>
                <a:cs typeface="Open Sans" panose="020B0606030504020204" pitchFamily="34" charset="0"/>
              </a:rPr>
              <a:t>Statewide Program of Study</a:t>
            </a:r>
            <a:endParaRPr lang="en-US" dirty="0">
              <a:effectLs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92627"/>
            <a:ext cx="6712687" cy="584775"/>
          </a:xfrm>
          <a:prstGeom prst="rect">
            <a:avLst/>
          </a:prstGeom>
          <a:noFill/>
        </p:spPr>
        <p:txBody>
          <a:bodyPr wrap="square" lIns="91440" tIns="45720" rIns="91440" bIns="45720" rtlCol="0" anchor="t">
            <a:spAutoFit/>
          </a:bodyPr>
          <a:lstStyle/>
          <a:p>
            <a:r>
              <a:rPr lang="en-US" sz="800" dirty="0"/>
              <a:t>The Graphic Design and Multimedia Arts program of study explores the occupations and educational opportunities associated with designing or creating graphics to meet specific commercial or promotional needs, such as packaging, displays, or logos. This program of study may also include exploration into designing clothing and accessories, and creating special effects, animation, or other visual images using film, video, computers, or other electronic tools and media, for use in computer games, movies, music videos, and commercials.</a:t>
            </a:r>
            <a:endParaRPr lang="en-US" sz="800" dirty="0">
              <a:cs typeface="Calibri"/>
            </a:endParaRPr>
          </a:p>
        </p:txBody>
      </p:sp>
      <p:sp>
        <p:nvSpPr>
          <p:cNvPr id="21" name="TextBox 20">
            <a:extLst>
              <a:ext uri="{FF2B5EF4-FFF2-40B4-BE49-F238E27FC236}">
                <a16:creationId xmlns:a16="http://schemas.microsoft.com/office/drawing/2014/main" id="{77D1060B-498D-5699-38A4-622C19750F17}"/>
              </a:ext>
            </a:extLst>
          </p:cNvPr>
          <p:cNvSpPr txBox="1"/>
          <p:nvPr/>
        </p:nvSpPr>
        <p:spPr>
          <a:xfrm>
            <a:off x="315383" y="2636788"/>
            <a:ext cx="3072739" cy="1754326"/>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a:endParaRPr>
          </a:p>
          <a:p>
            <a:pPr marL="0" marR="0">
              <a:spcBef>
                <a:spcPts val="0"/>
              </a:spcBef>
            </a:pPr>
            <a:r>
              <a:rPr lang="en-US" sz="1200" b="1" dirty="0">
                <a:effectLst/>
                <a:ea typeface="Calibri" panose="020F0502020204030204" pitchFamily="34" charset="0"/>
                <a:cs typeface="Times New Roman"/>
              </a:rPr>
              <a:t>1	</a:t>
            </a:r>
            <a:r>
              <a:rPr lang="en-US" sz="1200" dirty="0">
                <a:ea typeface="+mn-lt"/>
                <a:cs typeface="+mn-lt"/>
              </a:rPr>
              <a:t>Digital Media </a:t>
            </a:r>
          </a:p>
          <a:p>
            <a:endParaRPr lang="en-US" sz="1200" b="1" dirty="0">
              <a:ea typeface="+mn-lt"/>
              <a:cs typeface="Times New Roman"/>
            </a:endParaRPr>
          </a:p>
          <a:p>
            <a:r>
              <a:rPr lang="en-US" sz="1200" b="1" dirty="0">
                <a:ea typeface="Calibri" panose="020F0502020204030204" pitchFamily="34" charset="0"/>
                <a:cs typeface="Times New Roman"/>
              </a:rPr>
              <a:t>2	</a:t>
            </a:r>
            <a:r>
              <a:rPr lang="en-US" sz="1200" dirty="0">
                <a:ea typeface="Calibri" panose="020F0502020204030204" pitchFamily="34" charset="0"/>
                <a:cs typeface="Times New Roman"/>
              </a:rPr>
              <a:t>Fashion Design I</a:t>
            </a:r>
            <a:endParaRPr lang="en-US" sz="1200" b="1" dirty="0">
              <a:ea typeface="Calibri" panose="020F0502020204030204" pitchFamily="34" charset="0"/>
              <a:cs typeface="Times New Roman"/>
            </a:endParaRPr>
          </a:p>
          <a:p>
            <a:endParaRPr lang="en-US" sz="1200" b="1" dirty="0">
              <a:ea typeface="+mn-lt"/>
              <a:cs typeface="Times New Roman"/>
            </a:endParaRPr>
          </a:p>
          <a:p>
            <a:r>
              <a:rPr lang="en-US" sz="1200" b="1" dirty="0">
                <a:cs typeface="Times New Roman"/>
              </a:rPr>
              <a:t>3</a:t>
            </a:r>
            <a:r>
              <a:rPr lang="en-US" sz="1200" b="1" dirty="0">
                <a:cs typeface="Calibri" panose="020F0502020204030204"/>
              </a:rPr>
              <a:t>	</a:t>
            </a:r>
            <a:r>
              <a:rPr lang="en-US" sz="1200" dirty="0">
                <a:ea typeface="+mn-lt"/>
                <a:cs typeface="+mn-lt"/>
              </a:rPr>
              <a:t>Fashion Design II</a:t>
            </a:r>
          </a:p>
          <a:p>
            <a:endParaRPr lang="en-US" sz="1200" b="1" dirty="0">
              <a:effectLst/>
              <a:ea typeface="Calibri" panose="020F0502020204030204" pitchFamily="34" charset="0"/>
              <a:cs typeface="Times New Roman"/>
            </a:endParaRPr>
          </a:p>
          <a:p>
            <a:r>
              <a:rPr lang="en-US" sz="1200" b="1" dirty="0">
                <a:ea typeface="Calibri" panose="020F0502020204030204" pitchFamily="34" charset="0"/>
                <a:cs typeface="Times New Roman"/>
              </a:rPr>
              <a:t>4	</a:t>
            </a:r>
            <a:r>
              <a:rPr lang="en-US" sz="1200" dirty="0">
                <a:ea typeface="+mn-lt"/>
                <a:cs typeface="+mn-lt"/>
              </a:rPr>
              <a:t>Career Preparation I</a:t>
            </a:r>
            <a:endParaRPr lang="en-US" sz="1200" dirty="0">
              <a:cs typeface="Calibri"/>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292665" y="5292999"/>
            <a:ext cx="3072739" cy="1785104"/>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a:rPr>
              <a:t>Associates Degrees</a:t>
            </a:r>
            <a:endParaRPr lang="en-US" sz="900" b="1" dirty="0">
              <a:effectLst/>
              <a:ea typeface="Calibri" panose="020F0502020204030204" pitchFamily="34" charset="0"/>
              <a:cs typeface="Times New Roman"/>
            </a:endParaRPr>
          </a:p>
          <a:p>
            <a:pPr marL="171450" indent="-171450">
              <a:buFont typeface="Arial" panose="020B0604020202020204" pitchFamily="34" charset="0"/>
              <a:buChar char="•"/>
            </a:pPr>
            <a:r>
              <a:rPr lang="en-US" sz="700" dirty="0">
                <a:ea typeface="+mn-lt"/>
                <a:cs typeface="+mn-lt"/>
              </a:rPr>
              <a:t>Animation, Interactive Technology, Video Graphics and Special Effects</a:t>
            </a:r>
            <a:endParaRPr lang="en-US" sz="700" dirty="0">
              <a:cs typeface="Calibri"/>
            </a:endParaRPr>
          </a:p>
          <a:p>
            <a:pPr marL="171450" indent="-171450">
              <a:buFont typeface="Arial" panose="020B0604020202020204" pitchFamily="34" charset="0"/>
              <a:buChar char="•"/>
            </a:pPr>
            <a:r>
              <a:rPr lang="en-US" sz="700" dirty="0">
                <a:ea typeface="Calibri"/>
                <a:cs typeface="Times New Roman"/>
              </a:rPr>
              <a:t>Graphic Design</a:t>
            </a:r>
            <a:endParaRPr lang="en-US" sz="700" dirty="0">
              <a:ea typeface="Calibri"/>
              <a:cs typeface="Times New Roman" panose="02020603050405020304" pitchFamily="18" charset="0"/>
            </a:endParaRPr>
          </a:p>
          <a:p>
            <a:pPr marL="171450" indent="-171450">
              <a:buFont typeface="Arial" panose="020B0604020202020204" pitchFamily="34" charset="0"/>
              <a:buChar char="•"/>
            </a:pPr>
            <a:r>
              <a:rPr lang="en-US" sz="700" dirty="0">
                <a:ea typeface="+mn-lt"/>
                <a:cs typeface="+mn-lt"/>
              </a:rPr>
              <a:t>Game and Interactive Media Design </a:t>
            </a:r>
            <a:endParaRPr lang="en-US" sz="700" dirty="0">
              <a:solidFill>
                <a:srgbClr val="000000"/>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Sans-Serif" panose="020B0604020202020204" pitchFamily="34" charset="0"/>
              <a:buChar char="•"/>
            </a:pPr>
            <a:r>
              <a:rPr lang="en-US" sz="700" dirty="0">
                <a:ea typeface="+mn-lt"/>
                <a:cs typeface="Calibri"/>
              </a:rPr>
              <a:t>Animation, Interactive Technology, Video Graphics and Special Effects</a:t>
            </a:r>
            <a:endParaRPr lang="en-US" sz="700" dirty="0">
              <a:ea typeface="+mn-lt"/>
              <a:cs typeface="+mn-lt"/>
            </a:endParaRPr>
          </a:p>
          <a:p>
            <a:pPr marL="171450" indent="-171450">
              <a:buFont typeface="Arial,Sans-Serif" panose="020B0604020202020204" pitchFamily="34" charset="0"/>
              <a:buChar char="•"/>
            </a:pPr>
            <a:r>
              <a:rPr lang="en-US" sz="700" dirty="0">
                <a:ea typeface="+mn-lt"/>
                <a:cs typeface="Calibri"/>
              </a:rPr>
              <a:t>Graphic Design</a:t>
            </a:r>
            <a:endParaRPr lang="en-US" sz="700" dirty="0">
              <a:ea typeface="+mn-lt"/>
              <a:cs typeface="+mn-lt"/>
            </a:endParaRPr>
          </a:p>
          <a:p>
            <a:pPr marL="171450" indent="-171450">
              <a:buFont typeface="Arial,Sans-Serif" panose="020B0604020202020204" pitchFamily="34" charset="0"/>
              <a:buChar char="•"/>
            </a:pPr>
            <a:r>
              <a:rPr lang="en-US" sz="700" dirty="0">
                <a:ea typeface="+mn-lt"/>
                <a:cs typeface="Calibri"/>
              </a:rPr>
              <a:t>Game and Interactive Media Design </a:t>
            </a:r>
            <a:endParaRPr lang="en-US" sz="700" dirty="0">
              <a:ea typeface="+mn-lt"/>
              <a:cs typeface="+mn-lt"/>
            </a:endParaRP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Sans-Serif" panose="020B0604020202020204" pitchFamily="34" charset="0"/>
              <a:buChar char="•"/>
            </a:pPr>
            <a:r>
              <a:rPr lang="en-US" sz="700" dirty="0">
                <a:ea typeface="+mn-lt"/>
                <a:cs typeface="Calibri"/>
              </a:rPr>
              <a:t>Animation, Interactive Technology, Video Graphics and Special Effects</a:t>
            </a:r>
            <a:endParaRPr lang="en-US" sz="700" dirty="0">
              <a:ea typeface="+mn-lt"/>
              <a:cs typeface="+mn-lt"/>
            </a:endParaRPr>
          </a:p>
          <a:p>
            <a:pPr marL="171450" indent="-171450">
              <a:buFont typeface="Arial,Sans-Serif" panose="020B0604020202020204" pitchFamily="34" charset="0"/>
              <a:buChar char="•"/>
            </a:pPr>
            <a:r>
              <a:rPr lang="en-US" sz="700" dirty="0">
                <a:ea typeface="+mn-lt"/>
                <a:cs typeface="Calibri"/>
              </a:rPr>
              <a:t>Graphic Design</a:t>
            </a:r>
            <a:endParaRPr lang="en-US" sz="700" dirty="0">
              <a:ea typeface="+mn-lt"/>
              <a:cs typeface="+mn-lt"/>
            </a:endParaRPr>
          </a:p>
          <a:p>
            <a:pPr marL="171450" indent="-171450">
              <a:buFont typeface="Arial,Sans-Serif" panose="020B0604020202020204" pitchFamily="34" charset="0"/>
              <a:buChar char="•"/>
            </a:pPr>
            <a:r>
              <a:rPr lang="en-US" sz="700" dirty="0">
                <a:ea typeface="+mn-lt"/>
                <a:cs typeface="+mn-lt"/>
              </a:rPr>
              <a:t>Intermedia/Multimedia</a:t>
            </a:r>
          </a:p>
          <a:p>
            <a:pPr marL="171450" marR="0" lvl="0" indent="-171450">
              <a:spcBef>
                <a:spcPts val="0"/>
              </a:spcBef>
              <a:buFont typeface="Arial" panose="020B0604020202020204" pitchFamily="34" charset="0"/>
              <a:buChar char="•"/>
            </a:pPr>
            <a:endParaRPr lang="en-US" sz="800" dirty="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2284522488"/>
              </p:ext>
            </p:extLst>
          </p:nvPr>
        </p:nvGraphicFramePr>
        <p:xfrm>
          <a:off x="3860811" y="2628275"/>
          <a:ext cx="2774686" cy="1280160"/>
        </p:xfrm>
        <a:graphic>
          <a:graphicData uri="http://schemas.openxmlformats.org/drawingml/2006/table">
            <a:tbl>
              <a:tblPr firstRow="1" bandRow="1">
                <a:tableStyleId>{5C22544A-7EE6-4342-B048-85BDC9FD1C3A}</a:tableStyleId>
              </a:tblPr>
              <a:tblGrid>
                <a:gridCol w="1387343">
                  <a:extLst>
                    <a:ext uri="{9D8B030D-6E8A-4147-A177-3AD203B41FA5}">
                      <a16:colId xmlns:a16="http://schemas.microsoft.com/office/drawing/2014/main" val="2083587555"/>
                    </a:ext>
                  </a:extLst>
                </a:gridCol>
                <a:gridCol w="1387343">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64489D"/>
                    </a:solidFill>
                  </a:tcPr>
                </a:tc>
                <a:tc>
                  <a:txBody>
                    <a:bodyPr/>
                    <a:lstStyle/>
                    <a:p>
                      <a:pPr algn="ctr"/>
                      <a:r>
                        <a:rPr lang="en-US" sz="900" dirty="0"/>
                        <a:t>Work-Based Learning Activities</a:t>
                      </a:r>
                    </a:p>
                  </a:txBody>
                  <a:tcPr anchor="ctr">
                    <a:solidFill>
                      <a:srgbClr val="64489D"/>
                    </a:solidFill>
                  </a:tcPr>
                </a:tc>
                <a:extLst>
                  <a:ext uri="{0D108BD9-81ED-4DB2-BD59-A6C34878D82A}">
                    <a16:rowId xmlns:a16="http://schemas.microsoft.com/office/drawing/2014/main" val="2788444287"/>
                  </a:ext>
                </a:extLst>
              </a:tr>
              <a:tr h="431230">
                <a:tc>
                  <a:txBody>
                    <a:bodyPr/>
                    <a:lstStyle/>
                    <a:p>
                      <a:pPr marL="171450" lvl="0" indent="-171450" algn="l">
                        <a:buFont typeface="Arial" panose="020B0604020202020204" pitchFamily="34" charset="0"/>
                        <a:buChar char="•"/>
                      </a:pPr>
                      <a:r>
                        <a:rPr lang="en-US" sz="900" b="0" i="0" u="none" strike="noStrike" noProof="0" dirty="0">
                          <a:latin typeface="Calibri"/>
                        </a:rPr>
                        <a:t>Participate in SkillsUSA</a:t>
                      </a:r>
                      <a:endParaRPr lang="en-US" sz="900" dirty="0"/>
                    </a:p>
                  </a:txBody>
                  <a:tcPr>
                    <a:noFill/>
                  </a:tcPr>
                </a:tc>
                <a:tc>
                  <a:txBody>
                    <a:bodyPr/>
                    <a:lstStyle/>
                    <a:p>
                      <a:pPr marL="171450" indent="-171450" algn="l">
                        <a:buFont typeface="Arial" panose="020B0604020202020204" pitchFamily="34" charset="0"/>
                        <a:buChar char="•"/>
                      </a:pPr>
                      <a:r>
                        <a:rPr lang="en-US" sz="900" b="0" i="0" u="none" strike="noStrike" noProof="0" dirty="0">
                          <a:latin typeface="Calibri"/>
                        </a:rPr>
                        <a:t>Intern with a multimedia or animation studio</a:t>
                      </a:r>
                      <a:endParaRPr lang="en-US" sz="900" dirty="0"/>
                    </a:p>
                    <a:p>
                      <a:pPr marL="171450" lvl="0" indent="-171450" algn="l">
                        <a:buFont typeface="Arial" panose="020B0604020202020204" pitchFamily="34" charset="0"/>
                        <a:buChar char="•"/>
                      </a:pPr>
                      <a:r>
                        <a:rPr lang="en-US" sz="900" b="0" i="0" u="none" strike="noStrike" noProof="0" dirty="0">
                          <a:latin typeface="Calibri"/>
                        </a:rPr>
                        <a:t>Obtain a certificate or certification in graphic design</a:t>
                      </a:r>
                      <a:endParaRPr lang="en-US" sz="900" dirty="0"/>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97713" y="4194687"/>
            <a:ext cx="2849498"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a:ea typeface="+mn-lt"/>
                <a:cs typeface="+mn-lt"/>
              </a:rPr>
              <a:t>Adobe Certified Professional in Graphic Design and Illustration Using Adobe Illustrator</a:t>
            </a:r>
          </a:p>
        </p:txBody>
      </p:sp>
      <p:sp>
        <p:nvSpPr>
          <p:cNvPr id="1027" name="TextBox 1026">
            <a:extLst>
              <a:ext uri="{FF2B5EF4-FFF2-40B4-BE49-F238E27FC236}">
                <a16:creationId xmlns:a16="http://schemas.microsoft.com/office/drawing/2014/main" id="{3F57E4A6-F203-8179-D007-29521C7B6A20}"/>
              </a:ext>
            </a:extLst>
          </p:cNvPr>
          <p:cNvSpPr txBox="1"/>
          <p:nvPr/>
        </p:nvSpPr>
        <p:spPr>
          <a:xfrm>
            <a:off x="244985" y="7570391"/>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2791517494"/>
              </p:ext>
            </p:extLst>
          </p:nvPr>
        </p:nvGraphicFramePr>
        <p:xfrm>
          <a:off x="313367" y="7852972"/>
          <a:ext cx="6149413" cy="65532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64489D"/>
                    </a:solidFill>
                  </a:tcPr>
                </a:tc>
                <a:tc>
                  <a:txBody>
                    <a:bodyPr/>
                    <a:lstStyle/>
                    <a:p>
                      <a:pPr algn="ctr"/>
                      <a:r>
                        <a:rPr lang="en-US" sz="900" dirty="0"/>
                        <a:t>Median Wage</a:t>
                      </a:r>
                    </a:p>
                  </a:txBody>
                  <a:tcPr anchor="ctr">
                    <a:solidFill>
                      <a:srgbClr val="64489D"/>
                    </a:solidFill>
                  </a:tcPr>
                </a:tc>
                <a:tc>
                  <a:txBody>
                    <a:bodyPr/>
                    <a:lstStyle/>
                    <a:p>
                      <a:pPr algn="ctr"/>
                      <a:r>
                        <a:rPr lang="en-US" sz="900" dirty="0"/>
                        <a:t>Annual Openings</a:t>
                      </a:r>
                    </a:p>
                  </a:txBody>
                  <a:tcPr anchor="ctr">
                    <a:solidFill>
                      <a:srgbClr val="64489D"/>
                    </a:solidFill>
                  </a:tcPr>
                </a:tc>
                <a:tc>
                  <a:txBody>
                    <a:bodyPr/>
                    <a:lstStyle/>
                    <a:p>
                      <a:pPr algn="ctr"/>
                      <a:r>
                        <a:rPr lang="en-US" sz="900" dirty="0"/>
                        <a:t>% Growth</a:t>
                      </a:r>
                    </a:p>
                  </a:txBody>
                  <a:tcPr anchor="ctr">
                    <a:solidFill>
                      <a:srgbClr val="64489D"/>
                    </a:solidFill>
                  </a:tcPr>
                </a:tc>
                <a:extLst>
                  <a:ext uri="{0D108BD9-81ED-4DB2-BD59-A6C34878D82A}">
                    <a16:rowId xmlns:a16="http://schemas.microsoft.com/office/drawing/2014/main" val="2788444287"/>
                  </a:ext>
                </a:extLst>
              </a:tr>
              <a:tr h="182880">
                <a:tc>
                  <a:txBody>
                    <a:bodyPr/>
                    <a:lstStyle/>
                    <a:p>
                      <a:pPr marL="0" indent="0" algn="l">
                        <a:buFont typeface="Arial" panose="020B0604020202020204" pitchFamily="34" charset="0"/>
                        <a:buNone/>
                      </a:pPr>
                      <a:r>
                        <a:rPr lang="en-US" sz="800" dirty="0"/>
                        <a:t>Graphic Designers</a:t>
                      </a:r>
                    </a:p>
                  </a:txBody>
                  <a:tcPr anchor="ctr">
                    <a:solidFill>
                      <a:srgbClr val="64489D">
                        <a:alpha val="30000"/>
                      </a:srgbClr>
                    </a:solidFill>
                  </a:tcPr>
                </a:tc>
                <a:tc>
                  <a:txBody>
                    <a:bodyPr/>
                    <a:lstStyle/>
                    <a:p>
                      <a:pPr marL="0" lvl="0" indent="0" algn="ctr">
                        <a:buNone/>
                      </a:pPr>
                      <a:r>
                        <a:rPr lang="en-US" sz="800" dirty="0"/>
                        <a:t>$44,824</a:t>
                      </a:r>
                    </a:p>
                  </a:txBody>
                  <a:tcPr anchor="ctr">
                    <a:noFill/>
                  </a:tcPr>
                </a:tc>
                <a:tc>
                  <a:txBody>
                    <a:bodyPr/>
                    <a:lstStyle/>
                    <a:p>
                      <a:pPr marL="0" lvl="0" indent="0" algn="ctr">
                        <a:buNone/>
                      </a:pPr>
                      <a:r>
                        <a:rPr lang="en-US" sz="800" dirty="0"/>
                        <a:t>1,433</a:t>
                      </a:r>
                    </a:p>
                  </a:txBody>
                  <a:tcPr anchor="ctr">
                    <a:noFill/>
                  </a:tcPr>
                </a:tc>
                <a:tc>
                  <a:txBody>
                    <a:bodyPr/>
                    <a:lstStyle/>
                    <a:p>
                      <a:pPr marL="0" lvl="0" indent="0" algn="ctr">
                        <a:buNone/>
                      </a:pPr>
                      <a:r>
                        <a:rPr lang="en-US" sz="800" dirty="0"/>
                        <a:t>15%</a:t>
                      </a:r>
                    </a:p>
                  </a:txBody>
                  <a:tcPr anchor="ctr">
                    <a:noFill/>
                  </a:tcPr>
                </a:tc>
                <a:extLst>
                  <a:ext uri="{0D108BD9-81ED-4DB2-BD59-A6C34878D82A}">
                    <a16:rowId xmlns:a16="http://schemas.microsoft.com/office/drawing/2014/main" val="2974962540"/>
                  </a:ext>
                </a:extLst>
              </a:tr>
              <a:tr h="182880">
                <a:tc>
                  <a:txBody>
                    <a:bodyPr/>
                    <a:lstStyle/>
                    <a:p>
                      <a:pPr marL="0" indent="0" algn="l">
                        <a:buFont typeface="Arial" panose="020B0604020202020204" pitchFamily="34" charset="0"/>
                        <a:buNone/>
                      </a:pPr>
                      <a:r>
                        <a:rPr lang="en-US" sz="800" dirty="0"/>
                        <a:t>Multimedia Artists and Animators</a:t>
                      </a:r>
                    </a:p>
                  </a:txBody>
                  <a:tcPr anchor="ctr">
                    <a:solidFill>
                      <a:srgbClr val="64489D">
                        <a:alpha val="30000"/>
                      </a:srgbClr>
                    </a:solidFill>
                  </a:tcPr>
                </a:tc>
                <a:tc>
                  <a:txBody>
                    <a:bodyPr/>
                    <a:lstStyle/>
                    <a:p>
                      <a:pPr marL="0" lvl="0" indent="0" algn="ctr">
                        <a:buNone/>
                      </a:pPr>
                      <a:r>
                        <a:rPr lang="en-US" sz="800" dirty="0"/>
                        <a:t>$67,392</a:t>
                      </a:r>
                    </a:p>
                  </a:txBody>
                  <a:tcPr anchor="ctr">
                    <a:noFill/>
                  </a:tcPr>
                </a:tc>
                <a:tc>
                  <a:txBody>
                    <a:bodyPr/>
                    <a:lstStyle/>
                    <a:p>
                      <a:pPr marL="0" lvl="0" indent="0" algn="ctr">
                        <a:buNone/>
                      </a:pPr>
                      <a:r>
                        <a:rPr lang="en-US" sz="800" dirty="0"/>
                        <a:t>186</a:t>
                      </a:r>
                    </a:p>
                  </a:txBody>
                  <a:tcPr anchor="ctr">
                    <a:noFill/>
                  </a:tcPr>
                </a:tc>
                <a:tc>
                  <a:txBody>
                    <a:bodyPr/>
                    <a:lstStyle/>
                    <a:p>
                      <a:pPr marL="0" lvl="0" indent="0" algn="ctr">
                        <a:buNone/>
                      </a:pPr>
                      <a:r>
                        <a:rPr lang="en-US" sz="800" dirty="0"/>
                        <a:t>21%</a:t>
                      </a:r>
                    </a:p>
                  </a:txBody>
                  <a:tcPr anchor="ctr">
                    <a:noFill/>
                  </a:tcPr>
                </a:tc>
                <a:extLst>
                  <a:ext uri="{0D108BD9-81ED-4DB2-BD59-A6C34878D82A}">
                    <a16:rowId xmlns:a16="http://schemas.microsoft.com/office/drawing/2014/main" val="1200388448"/>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Graphic Design</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&amp; Multimedia Arts program</a:t>
            </a:r>
            <a:r>
              <a:rPr lang="en-US" sz="900" dirty="0">
                <a:effectLst/>
                <a:ea typeface="Calibri" panose="020F0502020204030204" pitchFamily="34" charset="0"/>
                <a:cs typeface="Times New Roman"/>
              </a:rPr>
              <a:t> of study will fulfill requirements of the Business and Industry </a:t>
            </a:r>
            <a:r>
              <a:rPr lang="en-US" sz="900">
                <a:ea typeface="Calibri" panose="020F0502020204030204" pitchFamily="34" charset="0"/>
                <a:cs typeface="Times New Roman"/>
              </a:rPr>
              <a:t>endorsement</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01571" y="7540190"/>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47398" y="4880435"/>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44569" y="4007452"/>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9A58C8BA-1791-D4A0-D56F-65224466DB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32014" y="987334"/>
            <a:ext cx="606598" cy="599325"/>
          </a:xfrm>
          <a:prstGeom prst="rect">
            <a:avLst/>
          </a:prstGeom>
        </p:spPr>
      </p:pic>
      <p:pic>
        <p:nvPicPr>
          <p:cNvPr id="12" name="Picture 12">
            <a:extLst>
              <a:ext uri="{FF2B5EF4-FFF2-40B4-BE49-F238E27FC236}">
                <a16:creationId xmlns:a16="http://schemas.microsoft.com/office/drawing/2014/main" id="{01A13BC7-F4A0-B3D1-346B-F87778CA576D}"/>
              </a:ext>
              <a:ext uri="{C183D7F6-B498-43B3-948B-1728B52AA6E4}">
                <adec:decorative xmlns:adec="http://schemas.microsoft.com/office/drawing/2017/decorative" val="1"/>
              </a:ext>
            </a:extLst>
          </p:cNvPr>
          <p:cNvPicPr>
            <a:picLocks noChangeAspect="1"/>
          </p:cNvPicPr>
          <p:nvPr/>
        </p:nvPicPr>
        <p:blipFill rotWithShape="1">
          <a:blip r:embed="rId4"/>
          <a:srcRect l="21760" t="13505" r="664" b="51646"/>
          <a:stretch/>
        </p:blipFill>
        <p:spPr>
          <a:xfrm>
            <a:off x="3705329" y="988169"/>
            <a:ext cx="2128046" cy="576304"/>
          </a:xfrm>
          <a:prstGeom prst="rect">
            <a:avLst/>
          </a:prstGeom>
        </p:spPr>
      </p:pic>
      <p:sp>
        <p:nvSpPr>
          <p:cNvPr id="25" name="TextBox 24">
            <a:extLst>
              <a:ext uri="{FF2B5EF4-FFF2-40B4-BE49-F238E27FC236}">
                <a16:creationId xmlns:a16="http://schemas.microsoft.com/office/drawing/2014/main" id="{06380EB0-4062-404C-A845-300A7D893A11}"/>
              </a:ext>
            </a:extLst>
          </p:cNvPr>
          <p:cNvSpPr txBox="1"/>
          <p:nvPr/>
        </p:nvSpPr>
        <p:spPr>
          <a:xfrm>
            <a:off x="3897713" y="7268640"/>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Fashion Design Lab</a:t>
            </a:r>
          </a:p>
        </p:txBody>
      </p:sp>
      <p:pic>
        <p:nvPicPr>
          <p:cNvPr id="8" name="Picture 7">
            <a:extLst>
              <a:ext uri="{FF2B5EF4-FFF2-40B4-BE49-F238E27FC236}">
                <a16:creationId xmlns:a16="http://schemas.microsoft.com/office/drawing/2014/main" id="{2A9ABC07-5CB8-41C9-A2F1-D27BAAEED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90065" y="5408115"/>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64489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Graphic Design &amp; Multimedia Arts</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8" name="Table 24">
            <a:extLst>
              <a:ext uri="{FF2B5EF4-FFF2-40B4-BE49-F238E27FC236}">
                <a16:creationId xmlns:a16="http://schemas.microsoft.com/office/drawing/2014/main" id="{004D2EB4-0AA6-8988-7A0A-5CDE5FA07DAF}"/>
              </a:ext>
            </a:extLst>
          </p:cNvPr>
          <p:cNvGraphicFramePr>
            <a:graphicFrameLocks noGrp="1"/>
          </p:cNvGraphicFramePr>
          <p:nvPr>
            <p:extLst>
              <p:ext uri="{D42A27DB-BD31-4B8C-83A1-F6EECF244321}">
                <p14:modId xmlns:p14="http://schemas.microsoft.com/office/powerpoint/2010/main" val="4291816920"/>
              </p:ext>
            </p:extLst>
          </p:nvPr>
        </p:nvGraphicFramePr>
        <p:xfrm>
          <a:off x="259225" y="896604"/>
          <a:ext cx="6246744" cy="1844040"/>
        </p:xfrm>
        <a:graphic>
          <a:graphicData uri="http://schemas.openxmlformats.org/drawingml/2006/table">
            <a:tbl>
              <a:tblPr firstRow="1" bandRow="1">
                <a:tableStyleId>{5C22544A-7EE6-4342-B048-85BDC9FD1C3A}</a:tableStyleId>
              </a:tblPr>
              <a:tblGrid>
                <a:gridCol w="1561686">
                  <a:extLst>
                    <a:ext uri="{9D8B030D-6E8A-4147-A177-3AD203B41FA5}">
                      <a16:colId xmlns:a16="http://schemas.microsoft.com/office/drawing/2014/main" val="2083587555"/>
                    </a:ext>
                  </a:extLst>
                </a:gridCol>
                <a:gridCol w="1561686">
                  <a:extLst>
                    <a:ext uri="{9D8B030D-6E8A-4147-A177-3AD203B41FA5}">
                      <a16:colId xmlns:a16="http://schemas.microsoft.com/office/drawing/2014/main" val="3749205641"/>
                    </a:ext>
                  </a:extLst>
                </a:gridCol>
                <a:gridCol w="1561686">
                  <a:extLst>
                    <a:ext uri="{9D8B030D-6E8A-4147-A177-3AD203B41FA5}">
                      <a16:colId xmlns:a16="http://schemas.microsoft.com/office/drawing/2014/main" val="603892530"/>
                    </a:ext>
                  </a:extLst>
                </a:gridCol>
                <a:gridCol w="1561686">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64489D"/>
                    </a:solidFill>
                  </a:tcPr>
                </a:tc>
                <a:tc>
                  <a:txBody>
                    <a:bodyPr/>
                    <a:lstStyle/>
                    <a:p>
                      <a:pPr algn="ctr"/>
                      <a:r>
                        <a:rPr lang="en-US" sz="1000" dirty="0"/>
                        <a:t>SERVICE ID</a:t>
                      </a:r>
                    </a:p>
                  </a:txBody>
                  <a:tcPr anchor="ctr">
                    <a:solidFill>
                      <a:srgbClr val="64489D"/>
                    </a:solidFill>
                  </a:tcPr>
                </a:tc>
                <a:tc>
                  <a:txBody>
                    <a:bodyPr/>
                    <a:lstStyle/>
                    <a:p>
                      <a:pPr lvl="0" algn="ctr">
                        <a:buNone/>
                      </a:pPr>
                      <a:r>
                        <a:rPr lang="en-US" sz="1000" b="1" i="0" u="none" strike="noStrike" noProof="0">
                          <a:latin typeface="Calibri"/>
                        </a:rPr>
                        <a:t>PREREQUISITES</a:t>
                      </a:r>
                      <a:endParaRPr lang="en-US" sz="1000" dirty="0"/>
                    </a:p>
                  </a:txBody>
                  <a:tcPr anchor="ctr">
                    <a:solidFill>
                      <a:srgbClr val="64489D"/>
                    </a:solidFill>
                  </a:tcPr>
                </a:tc>
                <a:tc>
                  <a:txBody>
                    <a:bodyPr/>
                    <a:lstStyle/>
                    <a:p>
                      <a:pPr algn="ctr"/>
                      <a:r>
                        <a:rPr lang="en-US" sz="1000"/>
                        <a:t>COREQUISITES</a:t>
                      </a:r>
                      <a:endParaRPr lang="en-US" sz="1000" dirty="0"/>
                    </a:p>
                  </a:txBody>
                  <a:tcPr anchor="ctr">
                    <a:solidFill>
                      <a:srgbClr val="64489D"/>
                    </a:solidFill>
                  </a:tcPr>
                </a:tc>
                <a:extLst>
                  <a:ext uri="{0D108BD9-81ED-4DB2-BD59-A6C34878D82A}">
                    <a16:rowId xmlns:a16="http://schemas.microsoft.com/office/drawing/2014/main" val="2788444287"/>
                  </a:ext>
                </a:extLst>
              </a:tr>
              <a:tr h="274320">
                <a:tc>
                  <a:txBody>
                    <a:bodyPr/>
                    <a:lstStyle/>
                    <a:p>
                      <a:pPr lvl="0" algn="l">
                        <a:buNone/>
                      </a:pPr>
                      <a:r>
                        <a:rPr lang="en-US" sz="1000" dirty="0"/>
                        <a:t>Digital Media</a:t>
                      </a:r>
                    </a:p>
                  </a:txBody>
                  <a:tcPr anchor="ctr">
                    <a:solidFill>
                      <a:schemeClr val="bg1">
                        <a:lumMod val="85000"/>
                        <a:alpha val="60000"/>
                      </a:schemeClr>
                    </a:solidFill>
                  </a:tcPr>
                </a:tc>
                <a:tc>
                  <a:txBody>
                    <a:bodyPr/>
                    <a:lstStyle/>
                    <a:p>
                      <a:pPr lvl="0" algn="ctr">
                        <a:buNone/>
                      </a:pPr>
                      <a:r>
                        <a:rPr lang="en-US" sz="1000" dirty="0"/>
                        <a:t>13027800 (1 credit)</a:t>
                      </a:r>
                    </a:p>
                    <a:p>
                      <a:pPr lvl="0" algn="ctr">
                        <a:buNone/>
                      </a:pPr>
                      <a:r>
                        <a:rPr lang="en-US" sz="1000" dirty="0"/>
                        <a:t>6715</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tc>
                  <a:txBody>
                    <a:bodyPr/>
                    <a:lstStyle/>
                    <a:p>
                      <a:pPr lvl="0" algn="ctr">
                        <a:buNone/>
                      </a:pPr>
                      <a:r>
                        <a:rPr lang="en-US" sz="1000"/>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4017686854"/>
                  </a:ext>
                </a:extLst>
              </a:tr>
              <a:tr h="274320">
                <a:tc>
                  <a:txBody>
                    <a:bodyPr/>
                    <a:lstStyle/>
                    <a:p>
                      <a:pPr lvl="0" algn="l">
                        <a:buNone/>
                      </a:pPr>
                      <a:r>
                        <a:rPr lang="en-US" sz="1000" dirty="0"/>
                        <a:t>Fashion Design I</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13009300 (1 credit)</a:t>
                      </a:r>
                    </a:p>
                    <a:p>
                      <a:pPr lvl="0" algn="ctr">
                        <a:buNone/>
                      </a:pPr>
                      <a:r>
                        <a:rPr lang="en-US" sz="1000" dirty="0"/>
                        <a:t>6301</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tc>
                  <a:txBody>
                    <a:bodyPr/>
                    <a:lstStyle/>
                    <a:p>
                      <a:pPr lvl="0" algn="ctr">
                        <a:buNone/>
                      </a:pPr>
                      <a:r>
                        <a:rPr lang="en-US" sz="1000" dirty="0"/>
                        <a:t>None</a:t>
                      </a:r>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pPr lvl="0" algn="l">
                        <a:buNone/>
                      </a:pPr>
                      <a:r>
                        <a:rPr lang="en-US" sz="1000" b="0" i="0" u="none" strike="noStrike" noProof="0" dirty="0">
                          <a:latin typeface="Calibri"/>
                        </a:rPr>
                        <a:t>Fashion </a:t>
                      </a:r>
                      <a:r>
                        <a:rPr lang="en-US" sz="1000" b="0" i="0" u="none" strike="noStrike" noProof="0">
                          <a:latin typeface="Calibri"/>
                        </a:rPr>
                        <a:t>Design II</a:t>
                      </a:r>
                      <a:endParaRPr lang="en-US"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13009410 (2 credits)</a:t>
                      </a:r>
                    </a:p>
                    <a:p>
                      <a:pPr lvl="0" algn="ctr">
                        <a:buNone/>
                      </a:pPr>
                      <a:r>
                        <a:rPr lang="en-US" sz="1000"/>
                        <a:t>6760</a:t>
                      </a:r>
                      <a:endParaRPr lang="en-US" sz="1000" dirty="0"/>
                    </a:p>
                  </a:txBody>
                  <a:tcPr anchor="ctr">
                    <a:solidFill>
                      <a:schemeClr val="bg1">
                        <a:lumMod val="85000"/>
                        <a:alpha val="60000"/>
                      </a:schemeClr>
                    </a:solidFill>
                  </a:tcPr>
                </a:tc>
                <a:tc>
                  <a:txBody>
                    <a:bodyPr/>
                    <a:lstStyle/>
                    <a:p>
                      <a:pPr lvl="0" algn="ctr">
                        <a:buNone/>
                      </a:pPr>
                      <a:r>
                        <a:rPr lang="en-US" sz="1000" dirty="0"/>
                        <a:t>Fashion Design I</a:t>
                      </a:r>
                    </a:p>
                  </a:txBody>
                  <a:tcPr anchor="ctr">
                    <a:solidFill>
                      <a:schemeClr val="bg1">
                        <a:lumMod val="85000"/>
                        <a:alpha val="60000"/>
                      </a:schemeClr>
                    </a:solidFill>
                  </a:tcPr>
                </a:tc>
                <a:tc>
                  <a:txBody>
                    <a:bodyPr/>
                    <a:lstStyle/>
                    <a:p>
                      <a:pPr lvl="0" algn="ctr">
                        <a:buNone/>
                      </a:pPr>
                      <a:r>
                        <a:rPr lang="en-US" sz="1000" dirty="0"/>
                        <a:t>None</a:t>
                      </a:r>
                      <a:endParaRPr lang="en-US" dirty="0"/>
                    </a:p>
                  </a:txBody>
                  <a:tcPr anchor="ctr">
                    <a:solidFill>
                      <a:schemeClr val="bg1">
                        <a:lumMod val="85000"/>
                        <a:alpha val="60000"/>
                      </a:schemeClr>
                    </a:solidFill>
                  </a:tcPr>
                </a:tc>
                <a:extLst>
                  <a:ext uri="{0D108BD9-81ED-4DB2-BD59-A6C34878D82A}">
                    <a16:rowId xmlns:a16="http://schemas.microsoft.com/office/drawing/2014/main" val="2629990545"/>
                  </a:ext>
                </a:extLst>
              </a:tr>
              <a:tr h="274320">
                <a:tc>
                  <a:txBody>
                    <a:bodyPr/>
                    <a:lstStyle/>
                    <a:p>
                      <a:pPr lvl="0" algn="l">
                        <a:buNone/>
                      </a:pPr>
                      <a:r>
                        <a:rPr lang="en-US" sz="1050" b="0" i="0" u="none" strike="noStrike" noProof="0" dirty="0">
                          <a:latin typeface="Calibri"/>
                        </a:rPr>
                        <a:t>Career Preparation I</a:t>
                      </a:r>
                      <a:endParaRPr lang="en-US" dirty="0"/>
                    </a:p>
                  </a:txBody>
                  <a:tcPr anchor="ctr">
                    <a:solidFill>
                      <a:schemeClr val="bg1">
                        <a:lumMod val="85000"/>
                        <a:alpha val="60000"/>
                      </a:schemeClr>
                    </a:solidFill>
                  </a:tcPr>
                </a:tc>
                <a:tc>
                  <a:txBody>
                    <a:bodyPr/>
                    <a:lstStyle/>
                    <a:p>
                      <a:pPr lvl="0" algn="ctr">
                        <a:buNone/>
                      </a:pPr>
                      <a:r>
                        <a:rPr lang="en-US" sz="1050" b="0" i="0" u="none" strike="noStrike" noProof="0" dirty="0">
                          <a:latin typeface="Calibri"/>
                        </a:rPr>
                        <a:t>12701300 (2 credits)</a:t>
                      </a:r>
                    </a:p>
                    <a:p>
                      <a:pPr lvl="0" algn="ctr">
                        <a:buNone/>
                      </a:pPr>
                      <a:r>
                        <a:rPr lang="en-US" sz="1050" b="0" i="0" u="none" strike="noStrike" noProof="0" dirty="0">
                          <a:latin typeface="Calibri"/>
                        </a:rPr>
                        <a:t>6910</a:t>
                      </a:r>
                      <a:endParaRPr lang="en-US" dirty="0"/>
                    </a:p>
                  </a:txBody>
                  <a:tcPr anchor="ctr">
                    <a:solidFill>
                      <a:schemeClr val="bg1">
                        <a:lumMod val="85000"/>
                        <a:alpha val="60000"/>
                      </a:schemeClr>
                    </a:solidFill>
                  </a:tcPr>
                </a:tc>
                <a:tc>
                  <a:txBody>
                    <a:bodyPr/>
                    <a:lstStyle/>
                    <a:p>
                      <a:pPr lvl="0" algn="ctr">
                        <a:buNone/>
                      </a:pPr>
                      <a:r>
                        <a:rPr lang="en-US" sz="1050" dirty="0"/>
                        <a:t>None</a:t>
                      </a:r>
                    </a:p>
                  </a:txBody>
                  <a:tcPr anchor="ctr">
                    <a:solidFill>
                      <a:schemeClr val="bg1">
                        <a:lumMod val="85000"/>
                        <a:alpha val="60000"/>
                      </a:schemeClr>
                    </a:solidFill>
                  </a:tcPr>
                </a:tc>
                <a:tc>
                  <a:txBody>
                    <a:bodyPr/>
                    <a:lstStyle/>
                    <a:p>
                      <a:pPr lvl="0" algn="ctr">
                        <a:buNone/>
                      </a:pPr>
                      <a:r>
                        <a:rPr lang="en-US" sz="1050" dirty="0"/>
                        <a:t>None</a:t>
                      </a:r>
                    </a:p>
                  </a:txBody>
                  <a:tcPr anchor="ctr">
                    <a:solidFill>
                      <a:schemeClr val="bg1">
                        <a:lumMod val="85000"/>
                        <a:alpha val="60000"/>
                      </a:schemeClr>
                    </a:solidFill>
                  </a:tcPr>
                </a:tc>
                <a:extLst>
                  <a:ext uri="{0D108BD9-81ED-4DB2-BD59-A6C34878D82A}">
                    <a16:rowId xmlns:a16="http://schemas.microsoft.com/office/drawing/2014/main" val="2955986837"/>
                  </a:ext>
                </a:extLst>
              </a:tr>
            </a:tbl>
          </a:graphicData>
        </a:graphic>
      </p:graphicFrame>
      <p:sp>
        <p:nvSpPr>
          <p:cNvPr id="11" name="TextBox 10">
            <a:extLst>
              <a:ext uri="{FF2B5EF4-FFF2-40B4-BE49-F238E27FC236}">
                <a16:creationId xmlns:a16="http://schemas.microsoft.com/office/drawing/2014/main" id="{5FF2B34F-1E08-4272-9539-7BFD3F0371DF}"/>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E34FD2B-74CB-4B24-9E8A-657D3694E9B7}"/>
              </a:ext>
            </a:extLst>
          </p:cNvPr>
          <p:cNvSpPr txBox="1"/>
          <p:nvPr/>
        </p:nvSpPr>
        <p:spPr>
          <a:xfrm>
            <a:off x="359253" y="7385033"/>
            <a:ext cx="6246744" cy="553998"/>
          </a:xfrm>
          <a:prstGeom prst="rect">
            <a:avLst/>
          </a:prstGeom>
          <a:noFill/>
        </p:spPr>
        <p:txBody>
          <a:bodyPr wrap="square" lIns="91440" tIns="45720" rIns="91440" bIns="45720" rtlCol="0" anchor="t">
            <a:spAutoFit/>
          </a:bodyPr>
          <a:lstStyle/>
          <a:p>
            <a:pPr algn="ctr"/>
            <a:r>
              <a:rPr lang="en-US" sz="1000" dirty="0"/>
              <a:t>FOR ADDITIONAL INFORMATION ON THE ARTS, AUDIO/VIDEO TECHNOLOGY, AND COMMUNICATIONS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67F14-08BA-4E43-A779-A4A8A5468D3F}">
  <ds:schemaRefs>
    <ds:schemaRef ds:uri="http://purl.org/dc/dcmitype/"/>
    <ds:schemaRef ds:uri="http://schemas.microsoft.com/office/2006/metadata/properties"/>
    <ds:schemaRef ds:uri="696893de-3167-48c0-a9e9-62134322dc49"/>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870ca36-48b9-408f-8764-2f018f10cce8"/>
  </ds:schemaRefs>
</ds:datastoreItem>
</file>

<file path=customXml/itemProps2.xml><?xml version="1.0" encoding="utf-8"?>
<ds:datastoreItem xmlns:ds="http://schemas.openxmlformats.org/officeDocument/2006/customXml" ds:itemID="{939507F5-9A86-42BD-A6BF-5B34D6150A12}">
  <ds:schemaRefs>
    <ds:schemaRef ds:uri="1870ca36-48b9-408f-8764-2f018f10cce8"/>
    <ds:schemaRef ds:uri="696893de-3167-48c0-a9e9-62134322dc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TotalTime>
  <Words>565</Words>
  <Application>Microsoft Office PowerPoint</Application>
  <PresentationFormat>Letter Paper (8.5x11 in)</PresentationFormat>
  <Paragraphs>80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Arial,Sans-Serif</vt:lpstr>
      <vt:lpstr>Calibri</vt:lpstr>
      <vt:lpstr>Calibri Light</vt:lpstr>
      <vt:lpstr>Open Sans</vt:lpstr>
      <vt:lpstr>Open Sans SemiBold</vt:lpstr>
      <vt:lpstr>Times New Roman</vt:lpstr>
      <vt:lpstr>Office Theme</vt:lpstr>
      <vt:lpstr>Graphic Design &amp; Multimedia Arts  (Fashion Design) Statewide Program of Study</vt:lpstr>
      <vt:lpstr>Graphic Design &amp; Multimedia Arts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407</cp:revision>
  <cp:lastPrinted>2022-11-29T19:32:47Z</cp:lastPrinted>
  <dcterms:created xsi:type="dcterms:W3CDTF">2022-08-14T22:35:42Z</dcterms:created>
  <dcterms:modified xsi:type="dcterms:W3CDTF">2023-04-24T17:08:08Z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